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9" r:id="rId3"/>
    <p:sldId id="310" r:id="rId4"/>
    <p:sldId id="292" r:id="rId5"/>
    <p:sldId id="297" r:id="rId6"/>
    <p:sldId id="287" r:id="rId7"/>
    <p:sldId id="302" r:id="rId8"/>
    <p:sldId id="273" r:id="rId9"/>
    <p:sldId id="286" r:id="rId10"/>
    <p:sldId id="280" r:id="rId11"/>
    <p:sldId id="281" r:id="rId12"/>
    <p:sldId id="282" r:id="rId13"/>
    <p:sldId id="283" r:id="rId14"/>
    <p:sldId id="306" r:id="rId15"/>
    <p:sldId id="284" r:id="rId16"/>
    <p:sldId id="316" r:id="rId17"/>
    <p:sldId id="317" r:id="rId18"/>
    <p:sldId id="311" r:id="rId19"/>
    <p:sldId id="315" r:id="rId20"/>
    <p:sldId id="312" r:id="rId21"/>
    <p:sldId id="313" r:id="rId22"/>
    <p:sldId id="314" r:id="rId23"/>
    <p:sldId id="307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562F09D-F0AF-4B31-BDAC-D1AF90679A04}">
          <p14:sldIdLst>
            <p14:sldId id="256"/>
            <p14:sldId id="309"/>
            <p14:sldId id="310"/>
            <p14:sldId id="292"/>
            <p14:sldId id="297"/>
            <p14:sldId id="287"/>
            <p14:sldId id="302"/>
            <p14:sldId id="273"/>
            <p14:sldId id="286"/>
            <p14:sldId id="280"/>
            <p14:sldId id="281"/>
            <p14:sldId id="282"/>
            <p14:sldId id="283"/>
            <p14:sldId id="306"/>
            <p14:sldId id="284"/>
            <p14:sldId id="316"/>
            <p14:sldId id="317"/>
            <p14:sldId id="311"/>
            <p14:sldId id="315"/>
            <p14:sldId id="312"/>
            <p14:sldId id="313"/>
            <p14:sldId id="314"/>
            <p14:sldId id="307"/>
          </p14:sldIdLst>
        </p14:section>
        <p14:section name="Раздел без заголовка" id="{C7AEB2A7-89DD-4EEA-855C-951E7396CD6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7" y="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561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370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550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260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3482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524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915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753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500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967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157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A56F8-9CCE-4903-8989-58AEBEE963D7}" type="datetimeFigureOut">
              <a:rPr lang="uk-UA" smtClean="0"/>
              <a:pPr/>
              <a:t>19.08.2021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88FA7-A801-4635-85CE-EBD1479065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424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on.gov.ua/ua/osvita/zagalna-serednya-osvita/navchalni-programi/navchalni-programi-dlya-10-11-klasiv" TargetMode="External"/><Relationship Id="rId2" Type="http://schemas.openxmlformats.org/officeDocument/2006/relationships/hyperlink" Target="https://mon.gov.ua/ua/osvita/zagalna-serednya-osvita/navchalni-programi/navchalni-programi-5-9-klas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80" y="260648"/>
            <a:ext cx="6372738" cy="5736129"/>
          </a:xfrm>
        </p:spPr>
        <p:txBody>
          <a:bodyPr>
            <a:normAutofit/>
          </a:bodyPr>
          <a:lstStyle/>
          <a:p>
            <a:r>
              <a:rPr lang="uk-UA" sz="2200" i="1" u="sng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Комунальний вищий навчальний заклад «Вінницька академія неперервної освіти»</a:t>
            </a:r>
            <a:br>
              <a:rPr lang="uk-UA" b="1" dirty="0">
                <a:solidFill>
                  <a:schemeClr val="accent6">
                    <a:lumMod val="75000"/>
                  </a:schemeClr>
                </a:solidFill>
              </a:rPr>
            </a:br>
            <a:br>
              <a:rPr lang="uk-UA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ПРОЕКТ ДЕРЖАВНОГО СТАНДАРТУ БАЗОВОЇ СЕРЕДНЬОЇ ОСВІТИ: ОСОБЛИВОСТІ ТА ШЛЯХИ ВПРОВАДЖЕННЯ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16380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139952" y="4725144"/>
            <a:ext cx="4464496" cy="1512168"/>
          </a:xfrm>
        </p:spPr>
        <p:txBody>
          <a:bodyPr>
            <a:normAutofit/>
          </a:bodyPr>
          <a:lstStyle/>
          <a:p>
            <a:pPr algn="r"/>
            <a:endParaRPr lang="uk-UA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068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базової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endParaRPr lang="uk-UA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   </a:t>
            </a:r>
            <a:r>
              <a:rPr lang="uk-UA" dirty="0"/>
              <a:t>всебічний розвиток, навчання та   виховання учнів, виявлення їхніх обдарувань, розвиток талантів і здібностей, формування </a:t>
            </a:r>
            <a:r>
              <a:rPr lang="uk-UA" dirty="0" err="1"/>
              <a:t>компетентностей</a:t>
            </a:r>
            <a:r>
              <a:rPr lang="uk-UA" dirty="0"/>
              <a:t>, необхідних для соціалізації та громадянської активності, свідомого життєвого вибору й самореалізації, трудової діяльності, відчуття відповідальності, шанобливого ставлення до суспільства, родини, довкілля і культури, української демократичної держави.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ШКОЛИ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І. Початкова школа – 4 роки</a:t>
            </a:r>
          </a:p>
          <a:p>
            <a:pPr marL="0" indent="0">
              <a:buNone/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1-2 класи – 1 цикл, 3-4 класи – 2 цикл</a:t>
            </a:r>
          </a:p>
          <a:p>
            <a:pPr marL="0" indent="0">
              <a:buNone/>
              <a:defRPr/>
            </a:pPr>
            <a:endParaRPr lang="uk-UA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ІІ. Базова середня школа (гімназія) – 5 років</a:t>
            </a:r>
          </a:p>
          <a:p>
            <a:pPr marL="0" indent="0">
              <a:buNone/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5-6 класи (адаптаційний) – 1 цикл, </a:t>
            </a:r>
          </a:p>
          <a:p>
            <a:pPr marL="0" indent="0">
              <a:buNone/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7-9 класи(предметне навчання) -2 цикл</a:t>
            </a:r>
          </a:p>
          <a:p>
            <a:pPr marL="0" indent="0">
              <a:buNone/>
              <a:defRPr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ІІІ. Профільна середня школа – 3 роки</a:t>
            </a:r>
          </a:p>
          <a:p>
            <a:pPr marL="0" indent="0">
              <a:buNone/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клас – 1 цикл, 11-12 класи – 2 цикл</a:t>
            </a:r>
          </a:p>
          <a:p>
            <a:pPr marL="0" indent="0">
              <a:buNone/>
              <a:defRPr/>
            </a:pPr>
            <a:endParaRPr lang="uk-UA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Академічне спрямування –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ліцей</a:t>
            </a:r>
          </a:p>
          <a:p>
            <a:pPr marL="0" indent="0"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Професійне спрямування –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професійний ліцей, професійний коледж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КЛЮЧОВІ КОМПЕТЕНТНОСТІ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525963"/>
          </a:xfrm>
        </p:spPr>
        <p:txBody>
          <a:bodyPr>
            <a:no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вільне володіння державною мовою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здатність спілкуватися рідною та іноземними мовами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математична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компетентності у галузі природничих наук, техніки і технологій</a:t>
            </a:r>
          </a:p>
          <a:p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інноваційність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екологічна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інформаційно-комунікаційна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навчання впродовж життя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громадянські  та соціальні компетентності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культурна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підприємливість та фінансова грамотність</a:t>
            </a: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НАСКРІЗНІ ВМІННЯ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читання з розумінням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уміння висловлювати власну думку усно і</a:t>
            </a: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письмово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критичне та системне мислення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творчість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ініціативність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логічне обґрунтовування позиції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конструктивне керування емоціями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оцінювання ризиків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ухвалення рішень 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розв’язування проблем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співпраця з іншими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Мета природничої галузі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– формування особистості з науковим світоглядом, здатної до цивілізованої взаємодії з природою.</a:t>
            </a:r>
          </a:p>
        </p:txBody>
      </p:sp>
    </p:spTree>
    <p:extLst>
      <p:ext uri="{BB962C8B-B14F-4D97-AF65-F5344CB8AC3E}">
        <p14:creationId xmlns:p14="http://schemas.microsoft.com/office/powerpoint/2010/main" val="2236697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011222"/>
          </a:xfrm>
        </p:spPr>
        <p:txBody>
          <a:bodyPr>
            <a:normAutofit fontScale="90000"/>
          </a:bodyPr>
          <a:lstStyle/>
          <a:p>
            <a:b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Вимоги до обов'язкових результатів навчання </a:t>
            </a:r>
            <a:br>
              <a:rPr lang="ru-RU" sz="31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здобувачів освіти з </a:t>
            </a:r>
            <a:r>
              <a:rPr lang="uk-UA" sz="3100" b="1" i="1" dirty="0">
                <a:solidFill>
                  <a:schemeClr val="accent6">
                    <a:lumMod val="50000"/>
                  </a:schemeClr>
                </a:solidFill>
              </a:rPr>
              <a:t>природничої </a:t>
            </a: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освітньої галузі</a:t>
            </a:r>
            <a:br>
              <a:rPr lang="ru-RU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329642" cy="4714908"/>
          </a:xfrm>
        </p:spPr>
        <p:txBody>
          <a:bodyPr>
            <a:normAutofit fontScale="32500" lnSpcReduction="20000"/>
          </a:bodyPr>
          <a:lstStyle/>
          <a:p>
            <a:r>
              <a:rPr lang="uk-UA" sz="8000" dirty="0"/>
              <a:t>пізнання світу природи засобами наукового дослідження;</a:t>
            </a:r>
            <a:endParaRPr lang="ru-RU" sz="8000" dirty="0"/>
          </a:p>
          <a:p>
            <a:r>
              <a:rPr lang="uk-UA" sz="8000" dirty="0"/>
              <a:t>опрацювання, систематизація та представлення інформації природничого змісту;</a:t>
            </a:r>
            <a:endParaRPr lang="ru-RU" sz="8000" dirty="0"/>
          </a:p>
          <a:p>
            <a:r>
              <a:rPr lang="uk-UA" sz="8000" dirty="0"/>
              <a:t>усвідомлення розмаїття і закономірностей природи, ролі природничих наук і техніки в житті людини; відповідальна поведінка для сталого розвитку;</a:t>
            </a:r>
            <a:endParaRPr lang="ru-RU" sz="8000" dirty="0"/>
          </a:p>
          <a:p>
            <a:r>
              <a:rPr lang="uk-UA" sz="8000" dirty="0"/>
              <a:t>розвиток наукового мислення, набуття досвіду розв’язання проблем природничого змісту (індивідуально та у співпраці).</a:t>
            </a:r>
            <a:endParaRPr lang="ru-RU" sz="8000" dirty="0"/>
          </a:p>
          <a:p>
            <a:pPr>
              <a:buNone/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uk-U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93933-81E2-4E65-93AE-74A7E4570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00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1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повинен вміти вчитель, щоб успішно розв’язувати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1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</a:t>
            </a:r>
            <a:r>
              <a:rPr lang="uk-UA" sz="31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підхід?</a:t>
            </a:r>
            <a:endParaRPr lang="ru-UA" sz="31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DD582C-41B9-4894-ABA8-156789792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успішно розв’язувати свої власні життєві проблеми, проявляти ініціативність, самостійність, відповідальність;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показувати взаємозв’язок між матеріалом який вивчається, з повсякденним життям та з інтересами учнів;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планувати урок з використанням різноманітних форм та методів навчання;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використовувати при обговоренні питань набутий досвід учнів;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запрошувати експертів, спеціалістів для обговорення з учнями тих питань, в яких він сам не достатньо компетентний;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демонструвати учням рольові моделі на </a:t>
            </a:r>
            <a:r>
              <a:rPr lang="uk-UA" sz="2000" dirty="0" err="1">
                <a:solidFill>
                  <a:schemeClr val="accent2">
                    <a:lumMod val="75000"/>
                  </a:schemeClr>
                </a:solidFill>
              </a:rPr>
              <a:t>прикоаді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 реальних люде, подій (діячів, фактів, ситуацій тощо);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оцінювати досягнення учнів не тільки оцінкою, але і змістовою характеристикою</a:t>
            </a:r>
          </a:p>
          <a:p>
            <a:endParaRPr lang="ru-UA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780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B831B-EEFC-4A53-A14F-A95FA16D5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 потрібно </a:t>
            </a:r>
            <a:br>
              <a:rPr lang="uk-UA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остерігатись?</a:t>
            </a:r>
            <a:endParaRPr lang="ru-UA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94A40F-0AF9-4B31-82FD-0E557A95F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за звичкою вважати себе головним і єдиним джерелом знань для своїх учнів;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передавати учням свій </a:t>
            </a:r>
            <a:r>
              <a:rPr lang="uk-UA" sz="2000">
                <a:solidFill>
                  <a:schemeClr val="accent2">
                    <a:lumMod val="75000"/>
                  </a:schemeClr>
                </a:solidFill>
              </a:rPr>
              <a:t>досвід життя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і виховувати їх, виходячи з того, як був вихований він сам;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уявлень про те, що існують раз і назавжди способи «правильного» і «неправильного» вирішення життєвих професійних проблем;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дріб’язкових правил та інструкцій;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проявляти увагу до своїх учнів до їх суджень і питань, навіть якщо вони здаються провокаційними;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планувати урок з усього різноманіття форм і методів навчальної роботи;</a:t>
            </a:r>
          </a:p>
          <a:p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бездоказово-нормативних висловлювань «треба», «повинен», «так прийнято», які не супроводжуються подальшим поясненням</a:t>
            </a:r>
          </a:p>
          <a:p>
            <a:endParaRPr lang="ru-U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21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296143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Завдання для самоконтролю:</a:t>
            </a:r>
            <a:br>
              <a:rPr lang="en-US" dirty="0"/>
            </a:br>
            <a:endParaRPr lang="en-US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8712968" cy="4226024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AutoNum type="arabicPeriod"/>
            </a:pPr>
            <a:r>
              <a:rPr lang="uk-UA" sz="5900" b="1" dirty="0">
                <a:solidFill>
                  <a:schemeClr val="accent6">
                    <a:lumMod val="50000"/>
                  </a:schemeClr>
                </a:solidFill>
              </a:rPr>
              <a:t>Зазначте вимогу до обов’язкових результатів навчання учнів яка не стосується природничої  освітньої галузі:</a:t>
            </a:r>
          </a:p>
          <a:p>
            <a:pPr marL="514350" indent="-514350">
              <a:buAutoNum type="arabicPeriod"/>
            </a:pPr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uk-UA" sz="4500" dirty="0">
                <a:solidFill>
                  <a:schemeClr val="tx1"/>
                </a:solidFill>
              </a:rPr>
              <a:t>А. пізнає світ природи засобами наукового дослідження;</a:t>
            </a:r>
            <a:endParaRPr lang="en-US" sz="4500" dirty="0">
              <a:solidFill>
                <a:schemeClr val="tx1"/>
              </a:solidFill>
            </a:endParaRPr>
          </a:p>
          <a:p>
            <a:pPr algn="just"/>
            <a:r>
              <a:rPr lang="uk-UA" sz="4500" b="1" dirty="0">
                <a:solidFill>
                  <a:schemeClr val="tx1"/>
                </a:solidFill>
              </a:rPr>
              <a:t>Б.</a:t>
            </a:r>
            <a:r>
              <a:rPr lang="uk-UA" sz="4500" dirty="0">
                <a:solidFill>
                  <a:schemeClr val="tx1"/>
                </a:solidFill>
              </a:rPr>
              <a:t> усвідомлює наслідки використання інформаційних технологій для себе, суспільства, навколишнього світу та сталого розвитку, дотримується етичних, міжкультурних та правових норм інформаційної взаємодії.</a:t>
            </a:r>
            <a:endParaRPr lang="en-US" sz="4500" dirty="0">
              <a:solidFill>
                <a:schemeClr val="tx1"/>
              </a:solidFill>
            </a:endParaRPr>
          </a:p>
          <a:p>
            <a:pPr algn="just"/>
            <a:r>
              <a:rPr lang="uk-UA" sz="4500" dirty="0">
                <a:solidFill>
                  <a:schemeClr val="tx1"/>
                </a:solidFill>
              </a:rPr>
              <a:t>В. усвідомлює розмаїття і закономірності природи, роль природничих наук і техніки в житті людини; </a:t>
            </a:r>
            <a:r>
              <a:rPr lang="uk-UA" sz="4500" dirty="0" err="1">
                <a:solidFill>
                  <a:schemeClr val="tx1"/>
                </a:solidFill>
              </a:rPr>
              <a:t>відповідально</a:t>
            </a:r>
            <a:r>
              <a:rPr lang="uk-UA" sz="4500" dirty="0">
                <a:solidFill>
                  <a:schemeClr val="tx1"/>
                </a:solidFill>
              </a:rPr>
              <a:t> поводиться для сталого розвитку;</a:t>
            </a:r>
            <a:endParaRPr lang="en-US" sz="4500" dirty="0">
              <a:solidFill>
                <a:schemeClr val="tx1"/>
              </a:solidFill>
            </a:endParaRPr>
          </a:p>
          <a:p>
            <a:pPr algn="just"/>
            <a:r>
              <a:rPr lang="uk-UA" sz="4500" dirty="0">
                <a:solidFill>
                  <a:schemeClr val="tx1"/>
                </a:solidFill>
              </a:rPr>
              <a:t>Г. розвиває наукове мислення, набуває досвіду розв’язання проблем природничого змісту (індивідуально та у співпраці).</a:t>
            </a:r>
            <a:endParaRPr lang="en-US" sz="45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42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Практична робота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/>
              <a:t> Розробіть тему дослідження , яке забезпечить практичне та дослідницьке спрямування навчальної діяльності учнів.</a:t>
            </a:r>
          </a:p>
          <a:p>
            <a:pPr marL="0" indent="0">
              <a:buNone/>
            </a:pPr>
            <a:endParaRPr lang="uk-UA" dirty="0"/>
          </a:p>
          <a:p>
            <a:pPr>
              <a:buFont typeface="Wingdings" panose="05000000000000000000" pitchFamily="2" charset="2"/>
              <a:buChar char="q"/>
            </a:pPr>
            <a:r>
              <a:rPr lang="uk-UA" dirty="0"/>
              <a:t> </a:t>
            </a:r>
            <a:r>
              <a:rPr lang="ru-RU" dirty="0" err="1"/>
              <a:t>Проаналізуйте</a:t>
            </a:r>
            <a:r>
              <a:rPr lang="ru-RU" dirty="0"/>
              <a:t> </a:t>
            </a:r>
            <a:r>
              <a:rPr lang="ru-RU" dirty="0" err="1"/>
              <a:t>основні</a:t>
            </a:r>
            <a:r>
              <a:rPr lang="ru-RU" dirty="0"/>
              <a:t> засади Державного</a:t>
            </a:r>
          </a:p>
          <a:p>
            <a:pPr marL="0" indent="0">
              <a:buNone/>
            </a:pPr>
            <a:r>
              <a:rPr lang="ru-RU" dirty="0"/>
              <a:t>     стандарту та </a:t>
            </a:r>
            <a:r>
              <a:rPr lang="ru-RU" dirty="0" err="1"/>
              <a:t>аргументуйте</a:t>
            </a:r>
            <a:r>
              <a:rPr lang="ru-RU" dirty="0"/>
              <a:t> </a:t>
            </a:r>
            <a:r>
              <a:rPr lang="ru-RU" dirty="0" err="1"/>
              <a:t>їхню</a:t>
            </a:r>
            <a:r>
              <a:rPr lang="ru-RU" dirty="0"/>
              <a:t> </a:t>
            </a:r>
            <a:r>
              <a:rPr lang="ru-RU" dirty="0" err="1"/>
              <a:t>цінність</a:t>
            </a:r>
            <a:r>
              <a:rPr lang="ru-RU" dirty="0"/>
              <a:t>         для </a:t>
            </a:r>
            <a:r>
              <a:rPr lang="ru-RU" dirty="0" err="1"/>
              <a:t>освіти</a:t>
            </a:r>
            <a:r>
              <a:rPr lang="ru-RU" dirty="0"/>
              <a:t> </a:t>
            </a:r>
            <a:r>
              <a:rPr lang="ru-RU" dirty="0" err="1"/>
              <a:t>сучасних</a:t>
            </a:r>
            <a:r>
              <a:rPr lang="ru-RU" dirty="0"/>
              <a:t> </a:t>
            </a:r>
            <a:r>
              <a:rPr lang="ru-RU" dirty="0" err="1"/>
              <a:t>дітей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909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Уманська Тетяна</a:t>
            </a:r>
            <a:b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 Василівна – </a:t>
            </a:r>
            <a:b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завідувач лабораторії </a:t>
            </a:r>
            <a:b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</a:br>
            <a: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географії та природознавства</a:t>
            </a:r>
            <a:b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</a:br>
            <a: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КВНЗ “Вінницька </a:t>
            </a:r>
            <a:b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</a:br>
            <a:r>
              <a:rPr lang="uk-UA" sz="27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академія неперервної освіти”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31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676456" cy="5256584"/>
          </a:xfrm>
        </p:spPr>
        <p:txBody>
          <a:bodyPr>
            <a:norm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b="0" dirty="0">
                <a:latin typeface="+mn-lt"/>
                <a:cs typeface="Times New Roman" panose="02020603050405020304" pitchFamily="18" charset="0"/>
              </a:rPr>
              <a:t>Державний стандарт базової і повної загальної середньої освіти, затверджений Кабінетом Міністрів України (постанова від 23 листопада 2011 р. № 1392)</a:t>
            </a:r>
            <a:br>
              <a:rPr lang="uk-UA" sz="2200" b="0" dirty="0">
                <a:latin typeface="+mn-lt"/>
                <a:cs typeface="Times New Roman" panose="02020603050405020304" pitchFamily="18" charset="0"/>
              </a:rPr>
            </a:br>
            <a:r>
              <a:rPr lang="uk-UA" sz="2200" b="0">
                <a:latin typeface="+mn-lt"/>
                <a:cs typeface="Times New Roman" panose="02020603050405020304" pitchFamily="18" charset="0"/>
              </a:rPr>
              <a:t> </a:t>
            </a:r>
            <a:br>
              <a:rPr lang="uk-UA" sz="2200" b="0">
                <a:latin typeface="+mn-lt"/>
                <a:cs typeface="Times New Roman" panose="02020603050405020304" pitchFamily="18" charset="0"/>
              </a:rPr>
            </a:br>
            <a:r>
              <a:rPr lang="uk-UA" sz="2200" b="0">
                <a:latin typeface="+mn-lt"/>
                <a:cs typeface="Times New Roman" panose="02020603050405020304" pitchFamily="18" charset="0"/>
              </a:rPr>
              <a:t>-Концепція </a:t>
            </a:r>
            <a:r>
              <a:rPr lang="uk-UA" sz="2200" b="0" dirty="0">
                <a:latin typeface="+mn-lt"/>
                <a:cs typeface="Times New Roman" panose="02020603050405020304" pitchFamily="18" charset="0"/>
              </a:rPr>
              <a:t>реалізації державної політики у сфері реформування загальної середньої освіти “Нова українська школа”</a:t>
            </a:r>
            <a:br>
              <a:rPr lang="uk-UA" sz="2200" b="0" dirty="0">
                <a:latin typeface="+mn-lt"/>
                <a:cs typeface="Times New Roman" panose="02020603050405020304" pitchFamily="18" charset="0"/>
              </a:rPr>
            </a:br>
            <a:r>
              <a:rPr lang="uk-UA" sz="2200" b="0" dirty="0">
                <a:latin typeface="+mn-lt"/>
                <a:cs typeface="Times New Roman" panose="02020603050405020304" pitchFamily="18" charset="0"/>
              </a:rPr>
              <a:t>-Типова освітня програма закладів загальної середньої освіти II ступеня, затверджена Міністерством освіти і науки України (наказ від 20.04.2018 № 405) </a:t>
            </a:r>
            <a:br>
              <a:rPr lang="uk-UA" sz="2200" b="0" dirty="0">
                <a:latin typeface="+mn-lt"/>
                <a:cs typeface="Times New Roman" panose="02020603050405020304" pitchFamily="18" charset="0"/>
              </a:rPr>
            </a:br>
            <a:r>
              <a:rPr lang="uk-UA" sz="2200" b="0" dirty="0">
                <a:latin typeface="+mn-lt"/>
                <a:cs typeface="Times New Roman" panose="02020603050405020304" pitchFamily="18" charset="0"/>
              </a:rPr>
              <a:t>-Типова освітня програма закладів загальної середньої освіти IІI ступеня, затверджена Міністерством освіти і науки України (наказ від 20.04.2018 № 408) </a:t>
            </a:r>
            <a:br>
              <a:rPr lang="uk-UA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188641"/>
            <a:ext cx="7772400" cy="432047"/>
          </a:xfrm>
        </p:spPr>
        <p:txBody>
          <a:bodyPr>
            <a:noAutofit/>
          </a:bodyPr>
          <a:lstStyle/>
          <a:p>
            <a:pPr algn="ctr"/>
            <a:r>
              <a:rPr lang="uk-UA" sz="3200" dirty="0">
                <a:solidFill>
                  <a:schemeClr val="accent6">
                    <a:lumMod val="50000"/>
                  </a:schemeClr>
                </a:solidFill>
              </a:rPr>
              <a:t>Список </a:t>
            </a:r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рекомендованих</a:t>
            </a:r>
            <a:r>
              <a:rPr lang="uk-UA" sz="3200" dirty="0">
                <a:solidFill>
                  <a:schemeClr val="accent6">
                    <a:lumMod val="50000"/>
                  </a:schemeClr>
                </a:solidFill>
              </a:rPr>
              <a:t> джерел</a:t>
            </a:r>
            <a:endParaRPr 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285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640960" cy="1080119"/>
          </a:xfrm>
        </p:spPr>
        <p:txBody>
          <a:bodyPr>
            <a:norm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Список рекомендованих джерел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640960" cy="5400600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/>
                </a:solidFill>
              </a:rPr>
              <a:t>Програма з географії для 6-9 класів загальноосвітніх навчальних закладів, затверджена МОН молодь спорту України (наказ від 07.06 2012 № 664 // Навчальні програми для загальноосвітніх навчальних закладів: ГЕОГРАФІЯ 6-9 класи. – К.: В «Оріон» 2017. – 87 с. зі змінами, затвердженими МОН України (наказ від 07.06.2017 № 804), </a:t>
            </a:r>
            <a:r>
              <a:rPr lang="uk-UA" u="sng" dirty="0"/>
              <a:t> </a:t>
            </a:r>
            <a:r>
              <a:rPr lang="en-US" sz="1900" u="sng" dirty="0">
                <a:hlinkClick r:id="rId2"/>
              </a:rPr>
              <a:t>https</a:t>
            </a:r>
            <a:r>
              <a:rPr lang="ru-RU" sz="1900" u="sng" dirty="0">
                <a:hlinkClick r:id="rId2"/>
              </a:rPr>
              <a:t>://</a:t>
            </a:r>
            <a:r>
              <a:rPr lang="en-US" sz="1900" u="sng" dirty="0">
                <a:hlinkClick r:id="rId2"/>
              </a:rPr>
              <a:t>mon</a:t>
            </a:r>
            <a:r>
              <a:rPr lang="ru-RU" sz="1900" u="sng" dirty="0">
                <a:hlinkClick r:id="rId2"/>
              </a:rPr>
              <a:t>.</a:t>
            </a:r>
            <a:r>
              <a:rPr lang="en-US" sz="1900" u="sng" dirty="0" err="1">
                <a:hlinkClick r:id="rId2"/>
              </a:rPr>
              <a:t>gov</a:t>
            </a:r>
            <a:r>
              <a:rPr lang="ru-RU" sz="1900" u="sng" dirty="0">
                <a:hlinkClick r:id="rId2"/>
              </a:rPr>
              <a:t>.</a:t>
            </a:r>
            <a:r>
              <a:rPr lang="en-US" sz="1900" u="sng" dirty="0" err="1">
                <a:hlinkClick r:id="rId2"/>
              </a:rPr>
              <a:t>ua</a:t>
            </a:r>
            <a:r>
              <a:rPr lang="ru-RU" sz="1900" u="sng" dirty="0">
                <a:hlinkClick r:id="rId2"/>
              </a:rPr>
              <a:t>/</a:t>
            </a:r>
            <a:r>
              <a:rPr lang="en-US" sz="1900" u="sng" dirty="0" err="1">
                <a:hlinkClick r:id="rId2"/>
              </a:rPr>
              <a:t>ua</a:t>
            </a:r>
            <a:r>
              <a:rPr lang="ru-RU" sz="1900" u="sng" dirty="0">
                <a:hlinkClick r:id="rId2"/>
              </a:rPr>
              <a:t>/</a:t>
            </a:r>
            <a:r>
              <a:rPr lang="en-US" sz="1900" u="sng" dirty="0" err="1">
                <a:hlinkClick r:id="rId2"/>
              </a:rPr>
              <a:t>osvita</a:t>
            </a:r>
            <a:r>
              <a:rPr lang="ru-RU" sz="1900" u="sng" dirty="0">
                <a:hlinkClick r:id="rId2"/>
              </a:rPr>
              <a:t>/</a:t>
            </a:r>
            <a:r>
              <a:rPr lang="en-US" sz="1900" u="sng" dirty="0" err="1">
                <a:hlinkClick r:id="rId2"/>
              </a:rPr>
              <a:t>zagalna</a:t>
            </a:r>
            <a:r>
              <a:rPr lang="ru-RU" sz="1900" u="sng" dirty="0">
                <a:hlinkClick r:id="rId2"/>
              </a:rPr>
              <a:t>-</a:t>
            </a:r>
            <a:r>
              <a:rPr lang="en-US" sz="1900" u="sng" dirty="0" err="1">
                <a:hlinkClick r:id="rId2"/>
              </a:rPr>
              <a:t>serednya</a:t>
            </a:r>
            <a:r>
              <a:rPr lang="ru-RU" sz="1900" u="sng" dirty="0">
                <a:hlinkClick r:id="rId2"/>
              </a:rPr>
              <a:t>-</a:t>
            </a:r>
            <a:r>
              <a:rPr lang="en-US" sz="1900" u="sng" dirty="0" err="1">
                <a:hlinkClick r:id="rId2"/>
              </a:rPr>
              <a:t>osvita</a:t>
            </a:r>
            <a:r>
              <a:rPr lang="ru-RU" sz="1900" u="sng" dirty="0">
                <a:hlinkClick r:id="rId2"/>
              </a:rPr>
              <a:t>/</a:t>
            </a:r>
            <a:r>
              <a:rPr lang="en-US" sz="1900" u="sng" dirty="0" err="1">
                <a:hlinkClick r:id="rId2"/>
              </a:rPr>
              <a:t>navchalni</a:t>
            </a:r>
            <a:r>
              <a:rPr lang="ru-RU" sz="1900" u="sng" dirty="0">
                <a:hlinkClick r:id="rId2"/>
              </a:rPr>
              <a:t>-</a:t>
            </a:r>
            <a:r>
              <a:rPr lang="en-US" sz="1900" u="sng" dirty="0" err="1">
                <a:hlinkClick r:id="rId2"/>
              </a:rPr>
              <a:t>programi</a:t>
            </a:r>
            <a:r>
              <a:rPr lang="ru-RU" sz="1900" u="sng" dirty="0">
                <a:hlinkClick r:id="rId2"/>
              </a:rPr>
              <a:t>/</a:t>
            </a:r>
            <a:r>
              <a:rPr lang="en-US" sz="1900" u="sng" dirty="0" err="1">
                <a:hlinkClick r:id="rId2"/>
              </a:rPr>
              <a:t>navchalni</a:t>
            </a:r>
            <a:r>
              <a:rPr lang="ru-RU" sz="1900" u="sng" dirty="0">
                <a:hlinkClick r:id="rId2"/>
              </a:rPr>
              <a:t>-</a:t>
            </a:r>
            <a:r>
              <a:rPr lang="en-US" sz="1900" u="sng" dirty="0" err="1">
                <a:hlinkClick r:id="rId2"/>
              </a:rPr>
              <a:t>programi</a:t>
            </a:r>
            <a:r>
              <a:rPr lang="ru-RU" sz="1900" u="sng" dirty="0">
                <a:hlinkClick r:id="rId2"/>
              </a:rPr>
              <a:t>-5-9-</a:t>
            </a:r>
            <a:r>
              <a:rPr lang="en-US" sz="1900" u="sng" dirty="0" err="1">
                <a:hlinkClick r:id="rId2"/>
              </a:rPr>
              <a:t>klas</a:t>
            </a:r>
            <a:endParaRPr lang="en-US" sz="1900" dirty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uk-UA" sz="20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chemeClr val="tx1"/>
                </a:solidFill>
              </a:rPr>
              <a:t>Навчальна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програма</a:t>
            </a:r>
            <a:r>
              <a:rPr lang="ru-RU" sz="2000" dirty="0">
                <a:solidFill>
                  <a:schemeClr val="tx1"/>
                </a:solidFill>
              </a:rPr>
              <a:t> для </a:t>
            </a:r>
            <a:r>
              <a:rPr lang="ru-RU" sz="2000" dirty="0" err="1">
                <a:solidFill>
                  <a:schemeClr val="tx1"/>
                </a:solidFill>
              </a:rPr>
              <a:t>закладів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середньої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освіти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затверджена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Міністерством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освіти</a:t>
            </a:r>
            <a:r>
              <a:rPr lang="ru-RU" sz="2000" dirty="0">
                <a:solidFill>
                  <a:schemeClr val="tx1"/>
                </a:solidFill>
              </a:rPr>
              <a:t> і науки </a:t>
            </a:r>
            <a:r>
              <a:rPr lang="ru-RU" sz="2000" dirty="0" err="1">
                <a:solidFill>
                  <a:schemeClr val="tx1"/>
                </a:solidFill>
              </a:rPr>
              <a:t>України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i="1" dirty="0">
                <a:solidFill>
                  <a:schemeClr val="tx1"/>
                </a:solidFill>
              </a:rPr>
              <a:t>(Наказ МОН </a:t>
            </a:r>
            <a:r>
              <a:rPr lang="ru-RU" sz="2000" i="1" dirty="0" err="1">
                <a:solidFill>
                  <a:schemeClr val="tx1"/>
                </a:solidFill>
              </a:rPr>
              <a:t>України</a:t>
            </a:r>
            <a:r>
              <a:rPr lang="ru-RU" sz="2000" i="1" dirty="0">
                <a:solidFill>
                  <a:schemeClr val="tx1"/>
                </a:solidFill>
              </a:rPr>
              <a:t> </a:t>
            </a:r>
            <a:r>
              <a:rPr lang="ru-RU" sz="2000" i="1" dirty="0" err="1">
                <a:solidFill>
                  <a:schemeClr val="tx1"/>
                </a:solidFill>
              </a:rPr>
              <a:t>від</a:t>
            </a:r>
            <a:r>
              <a:rPr lang="ru-RU" sz="2000" i="1" dirty="0">
                <a:solidFill>
                  <a:schemeClr val="tx1"/>
                </a:solidFill>
              </a:rPr>
              <a:t> 23.10.2017 № 1407)</a:t>
            </a:r>
            <a:r>
              <a:rPr lang="ru-RU" sz="2000" dirty="0">
                <a:solidFill>
                  <a:schemeClr val="tx1"/>
                </a:solidFill>
              </a:rPr>
              <a:t> «ГЕОГРАФІЯ»10-11 КЛАСИ (</a:t>
            </a:r>
            <a:r>
              <a:rPr lang="ru-RU" sz="2000" dirty="0" err="1">
                <a:solidFill>
                  <a:schemeClr val="tx1"/>
                </a:solidFill>
              </a:rPr>
              <a:t>рівень</a:t>
            </a:r>
            <a:r>
              <a:rPr lang="ru-RU" sz="2000" dirty="0">
                <a:solidFill>
                  <a:schemeClr val="tx1"/>
                </a:solidFill>
              </a:rPr>
              <a:t> стандарту), </a:t>
            </a:r>
            <a:r>
              <a:rPr lang="ru-RU" sz="2100" dirty="0"/>
              <a:t>(</a:t>
            </a:r>
            <a:r>
              <a:rPr lang="en-US" sz="2100" u="sng" dirty="0">
                <a:hlinkClick r:id="rId3"/>
              </a:rPr>
              <a:t>https</a:t>
            </a:r>
            <a:r>
              <a:rPr lang="ru-RU" sz="2100" u="sng" dirty="0">
                <a:hlinkClick r:id="rId3"/>
              </a:rPr>
              <a:t>://</a:t>
            </a:r>
            <a:r>
              <a:rPr lang="en-US" sz="2100" u="sng" dirty="0">
                <a:hlinkClick r:id="rId3"/>
              </a:rPr>
              <a:t>mon</a:t>
            </a:r>
            <a:r>
              <a:rPr lang="ru-RU" sz="2100" u="sng" dirty="0">
                <a:hlinkClick r:id="rId3"/>
              </a:rPr>
              <a:t>.</a:t>
            </a:r>
            <a:r>
              <a:rPr lang="en-US" sz="2100" u="sng" dirty="0" err="1">
                <a:hlinkClick r:id="rId3"/>
              </a:rPr>
              <a:t>gov</a:t>
            </a:r>
            <a:r>
              <a:rPr lang="ru-RU" sz="2100" u="sng" dirty="0">
                <a:hlinkClick r:id="rId3"/>
              </a:rPr>
              <a:t>.</a:t>
            </a:r>
            <a:r>
              <a:rPr lang="en-US" sz="2100" u="sng" dirty="0" err="1">
                <a:hlinkClick r:id="rId3"/>
              </a:rPr>
              <a:t>ua</a:t>
            </a:r>
            <a:r>
              <a:rPr lang="ru-RU" sz="2100" u="sng" dirty="0">
                <a:hlinkClick r:id="rId3"/>
              </a:rPr>
              <a:t>/</a:t>
            </a:r>
            <a:r>
              <a:rPr lang="en-US" sz="2100" u="sng" dirty="0" err="1">
                <a:hlinkClick r:id="rId3"/>
              </a:rPr>
              <a:t>ua</a:t>
            </a:r>
            <a:r>
              <a:rPr lang="ru-RU" sz="2100" u="sng" dirty="0">
                <a:hlinkClick r:id="rId3"/>
              </a:rPr>
              <a:t>/</a:t>
            </a:r>
            <a:r>
              <a:rPr lang="en-US" sz="2100" u="sng" dirty="0" err="1">
                <a:hlinkClick r:id="rId3"/>
              </a:rPr>
              <a:t>osvita</a:t>
            </a:r>
            <a:r>
              <a:rPr lang="ru-RU" sz="2100" u="sng" dirty="0">
                <a:hlinkClick r:id="rId3"/>
              </a:rPr>
              <a:t>/</a:t>
            </a:r>
            <a:r>
              <a:rPr lang="en-US" sz="2100" u="sng" dirty="0" err="1">
                <a:hlinkClick r:id="rId3"/>
              </a:rPr>
              <a:t>zagalna</a:t>
            </a:r>
            <a:r>
              <a:rPr lang="ru-RU" sz="2100" u="sng" dirty="0">
                <a:hlinkClick r:id="rId3"/>
              </a:rPr>
              <a:t>-</a:t>
            </a:r>
            <a:r>
              <a:rPr lang="en-US" sz="2100" u="sng" dirty="0" err="1">
                <a:hlinkClick r:id="rId3"/>
              </a:rPr>
              <a:t>serednya</a:t>
            </a:r>
            <a:r>
              <a:rPr lang="ru-RU" sz="2100" u="sng" dirty="0">
                <a:hlinkClick r:id="rId3"/>
              </a:rPr>
              <a:t>-</a:t>
            </a:r>
            <a:r>
              <a:rPr lang="en-US" sz="2100" u="sng" dirty="0" err="1">
                <a:hlinkClick r:id="rId3"/>
              </a:rPr>
              <a:t>osvita</a:t>
            </a:r>
            <a:r>
              <a:rPr lang="ru-RU" sz="2100" u="sng" dirty="0">
                <a:hlinkClick r:id="rId3"/>
              </a:rPr>
              <a:t>/</a:t>
            </a:r>
            <a:r>
              <a:rPr lang="en-US" sz="2100" u="sng" dirty="0" err="1">
                <a:hlinkClick r:id="rId3"/>
              </a:rPr>
              <a:t>navchalni</a:t>
            </a:r>
            <a:r>
              <a:rPr lang="ru-RU" sz="2100" u="sng" dirty="0">
                <a:hlinkClick r:id="rId3"/>
              </a:rPr>
              <a:t>-</a:t>
            </a:r>
            <a:r>
              <a:rPr lang="en-US" sz="2100" u="sng" dirty="0" err="1">
                <a:hlinkClick r:id="rId3"/>
              </a:rPr>
              <a:t>programi</a:t>
            </a:r>
            <a:r>
              <a:rPr lang="ru-RU" sz="2100" u="sng" dirty="0">
                <a:hlinkClick r:id="rId3"/>
              </a:rPr>
              <a:t>/</a:t>
            </a:r>
            <a:r>
              <a:rPr lang="en-US" sz="2100" u="sng" dirty="0" err="1">
                <a:hlinkClick r:id="rId3"/>
              </a:rPr>
              <a:t>navchalni</a:t>
            </a:r>
            <a:r>
              <a:rPr lang="ru-RU" sz="2100" u="sng" dirty="0">
                <a:hlinkClick r:id="rId3"/>
              </a:rPr>
              <a:t>-</a:t>
            </a:r>
            <a:r>
              <a:rPr lang="en-US" sz="2100" u="sng" dirty="0" err="1">
                <a:hlinkClick r:id="rId3"/>
              </a:rPr>
              <a:t>programi</a:t>
            </a:r>
            <a:r>
              <a:rPr lang="ru-RU" sz="2100" u="sng" dirty="0">
                <a:hlinkClick r:id="rId3"/>
              </a:rPr>
              <a:t>-</a:t>
            </a:r>
            <a:r>
              <a:rPr lang="en-US" sz="2100" u="sng" dirty="0" err="1">
                <a:hlinkClick r:id="rId3"/>
              </a:rPr>
              <a:t>dlya</a:t>
            </a:r>
            <a:r>
              <a:rPr lang="ru-RU" sz="2100" u="sng" dirty="0">
                <a:hlinkClick r:id="rId3"/>
              </a:rPr>
              <a:t>-10-11-</a:t>
            </a:r>
            <a:r>
              <a:rPr lang="en-US" sz="2100" u="sng" dirty="0" err="1">
                <a:hlinkClick r:id="rId3"/>
              </a:rPr>
              <a:t>klasiv</a:t>
            </a:r>
            <a:r>
              <a:rPr lang="ru-RU" sz="2100" dirty="0"/>
              <a:t>)</a:t>
            </a:r>
            <a:endParaRPr lang="en-US" sz="2100" dirty="0"/>
          </a:p>
          <a:p>
            <a:pPr marL="457200" indent="-457200" algn="l">
              <a:buFont typeface="Wingdings" panose="05000000000000000000" pitchFamily="2" charset="2"/>
              <a:buChar char="ü"/>
            </a:pPr>
            <a:endParaRPr lang="uk-UA" sz="20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</a:rPr>
              <a:t>Наказ </a:t>
            </a:r>
            <a:r>
              <a:rPr lang="ru-RU" sz="2000" dirty="0" err="1">
                <a:solidFill>
                  <a:schemeClr val="tx1"/>
                </a:solidFill>
              </a:rPr>
              <a:t>Міністерства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освіти</a:t>
            </a:r>
            <a:r>
              <a:rPr lang="ru-RU" sz="2000" dirty="0">
                <a:solidFill>
                  <a:schemeClr val="tx1"/>
                </a:solidFill>
              </a:rPr>
              <a:t> і науки </a:t>
            </a:r>
            <a:r>
              <a:rPr lang="ru-RU" sz="2000" dirty="0" err="1">
                <a:solidFill>
                  <a:schemeClr val="tx1"/>
                </a:solidFill>
              </a:rPr>
              <a:t>України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від</a:t>
            </a:r>
            <a:r>
              <a:rPr lang="ru-RU" sz="2000" dirty="0">
                <a:solidFill>
                  <a:schemeClr val="tx1"/>
                </a:solidFill>
              </a:rPr>
              <a:t> 07.06.2017 № 804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uk-UA" sz="2000" dirty="0">
                <a:solidFill>
                  <a:schemeClr val="tx1"/>
                </a:solidFill>
              </a:rPr>
              <a:t>«</a:t>
            </a:r>
            <a:r>
              <a:rPr lang="ru-RU" sz="2000" dirty="0">
                <a:solidFill>
                  <a:schemeClr val="tx1"/>
                </a:solidFill>
              </a:rPr>
              <a:t>Про </a:t>
            </a:r>
            <a:r>
              <a:rPr lang="ru-RU" sz="2000" dirty="0" err="1">
                <a:solidFill>
                  <a:schemeClr val="tx1"/>
                </a:solidFill>
              </a:rPr>
              <a:t>оновлені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навчальні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програми</a:t>
            </a:r>
            <a:r>
              <a:rPr lang="ru-RU" sz="2000" dirty="0">
                <a:solidFill>
                  <a:schemeClr val="tx1"/>
                </a:solidFill>
              </a:rPr>
              <a:t> для </a:t>
            </a:r>
            <a:r>
              <a:rPr lang="ru-RU" sz="2000" dirty="0" err="1">
                <a:solidFill>
                  <a:schemeClr val="tx1"/>
                </a:solidFill>
              </a:rPr>
              <a:t>учнів</a:t>
            </a:r>
            <a:r>
              <a:rPr lang="ru-RU" sz="2000" dirty="0">
                <a:solidFill>
                  <a:schemeClr val="tx1"/>
                </a:solidFill>
              </a:rPr>
              <a:t> 5-9 </a:t>
            </a:r>
            <a:r>
              <a:rPr lang="ru-RU" sz="2000" dirty="0" err="1">
                <a:solidFill>
                  <a:schemeClr val="tx1"/>
                </a:solidFill>
              </a:rPr>
              <a:t>класів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загальноосвітніх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навчальних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закладів</a:t>
            </a:r>
            <a:r>
              <a:rPr lang="ru-RU" sz="2000" dirty="0">
                <a:solidFill>
                  <a:schemeClr val="tx1"/>
                </a:solidFill>
              </a:rPr>
              <a:t>»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/>
                </a:solidFill>
              </a:rPr>
              <a:t>Наказ МОН України від 21.08.2013 № 1222 «Про затвердження орієнтовних вимог оцінювання навчальних досягнень учнів з базових дисциплін у системі загальної середньої освіти»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endParaRPr lang="uk-UA" sz="2000" dirty="0"/>
          </a:p>
          <a:p>
            <a:pPr marL="457200" indent="-457200" algn="l">
              <a:buFont typeface="Wingdings" panose="05000000000000000000" pitchFamily="2" charset="2"/>
              <a:buChar char="ü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391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152127"/>
          </a:xfrm>
        </p:spPr>
        <p:txBody>
          <a:bodyPr>
            <a:norm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Список рекомендованих джерел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8640960" cy="4896544"/>
          </a:xfrm>
        </p:spPr>
        <p:txBody>
          <a:bodyPr/>
          <a:lstStyle/>
          <a:p>
            <a:pPr marL="457200" indent="-457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800" dirty="0">
                <a:solidFill>
                  <a:schemeClr val="tx1"/>
                </a:solidFill>
              </a:rPr>
              <a:t>Лист Міністерства освіти і науки України від 26.06.2016 р. № 1/9-305 «Про вивчення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базових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дисциплін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 у 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загальноосвітніх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 закладах у 2016/2017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навчальному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році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»</a:t>
            </a:r>
          </a:p>
          <a:p>
            <a:pPr marL="457200" lvl="0" indent="-457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800" dirty="0">
                <a:solidFill>
                  <a:schemeClr val="tx1"/>
                </a:solidFill>
              </a:rPr>
              <a:t>Додаток до листа Міністерства освіти і науки України 26.06.2016 р. № 1/9-305 «Особливості вивчення базових дисциплін загальноосвітніх навчальних закладах у 2016/2017 навчальному році. </a:t>
            </a:r>
            <a:r>
              <a:rPr lang="uk-UA" sz="1800">
                <a:solidFill>
                  <a:schemeClr val="tx1"/>
                </a:solidFill>
              </a:rPr>
              <a:t>Географія</a:t>
            </a:r>
            <a:r>
              <a:rPr lang="uk-UA" sz="1800" dirty="0">
                <a:solidFill>
                  <a:schemeClr val="tx1"/>
                </a:solidFill>
              </a:rPr>
              <a:t>»</a:t>
            </a:r>
          </a:p>
          <a:p>
            <a:pPr marL="457200" lvl="0" indent="-457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</a:rPr>
              <a:t>Лист </a:t>
            </a:r>
            <a:r>
              <a:rPr lang="ru-RU" sz="1800" dirty="0" err="1">
                <a:solidFill>
                  <a:schemeClr val="tx1"/>
                </a:solidFill>
              </a:rPr>
              <a:t>Міністерства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освіти</a:t>
            </a:r>
            <a:r>
              <a:rPr lang="ru-RU" sz="1800" dirty="0">
                <a:solidFill>
                  <a:schemeClr val="tx1"/>
                </a:solidFill>
              </a:rPr>
              <a:t> і науки </a:t>
            </a:r>
            <a:r>
              <a:rPr lang="ru-RU" sz="1800" dirty="0" err="1">
                <a:solidFill>
                  <a:schemeClr val="tx1"/>
                </a:solidFill>
              </a:rPr>
              <a:t>України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від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uk-UA" sz="1800" dirty="0">
                <a:solidFill>
                  <a:schemeClr val="tx1"/>
                </a:solidFill>
              </a:rPr>
              <a:t>09.08.2018 р. № 1/9-436 «</a:t>
            </a:r>
            <a:r>
              <a:rPr lang="ru-RU" sz="1800" dirty="0" err="1">
                <a:solidFill>
                  <a:schemeClr val="tx1"/>
                </a:solidFill>
              </a:rPr>
              <a:t>Щодо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методичних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рекомендацій</a:t>
            </a:r>
            <a:r>
              <a:rPr lang="ru-RU" sz="1800" dirty="0">
                <a:solidFill>
                  <a:schemeClr val="tx1"/>
                </a:solidFill>
              </a:rPr>
              <a:t> про </a:t>
            </a:r>
            <a:r>
              <a:rPr lang="ru-RU" sz="1800" dirty="0" err="1">
                <a:solidFill>
                  <a:schemeClr val="tx1"/>
                </a:solidFill>
              </a:rPr>
              <a:t>викладання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предметів</a:t>
            </a:r>
            <a:r>
              <a:rPr lang="ru-RU" sz="1800" dirty="0">
                <a:solidFill>
                  <a:schemeClr val="tx1"/>
                </a:solidFill>
              </a:rPr>
              <a:t> у </a:t>
            </a:r>
            <a:r>
              <a:rPr lang="ru-RU" sz="1800" dirty="0" err="1">
                <a:solidFill>
                  <a:schemeClr val="tx1"/>
                </a:solidFill>
              </a:rPr>
              <a:t>загальноосвітніх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закладах у 2017/2018 </a:t>
            </a:r>
            <a:r>
              <a:rPr lang="ru-RU" sz="1800" dirty="0" err="1">
                <a:solidFill>
                  <a:schemeClr val="tx1"/>
                </a:solidFill>
              </a:rPr>
              <a:t>навчальному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році</a:t>
            </a:r>
            <a:r>
              <a:rPr lang="ru-RU" sz="1800" dirty="0">
                <a:solidFill>
                  <a:schemeClr val="tx1"/>
                </a:solidFill>
              </a:rPr>
              <a:t>»</a:t>
            </a:r>
          </a:p>
          <a:p>
            <a:pPr marL="457200" indent="-457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800" dirty="0">
                <a:solidFill>
                  <a:schemeClr val="tx1"/>
                </a:solidFill>
              </a:rPr>
              <a:t>Додаток до листа Міністерства освіти і науки </a:t>
            </a:r>
            <a:r>
              <a:rPr lang="uk-UA" sz="1800" dirty="0" err="1">
                <a:solidFill>
                  <a:schemeClr val="tx1"/>
                </a:solidFill>
              </a:rPr>
              <a:t>Українивід</a:t>
            </a:r>
            <a:r>
              <a:rPr lang="uk-UA" sz="1800" dirty="0">
                <a:solidFill>
                  <a:schemeClr val="tx1"/>
                </a:solidFill>
              </a:rPr>
              <a:t> від 09.08.2018 р. № 1/9-436 «</a:t>
            </a:r>
            <a:r>
              <a:rPr lang="ru-RU" sz="1800" dirty="0" err="1">
                <a:solidFill>
                  <a:schemeClr val="tx1"/>
                </a:solidFill>
              </a:rPr>
              <a:t>Щодо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методичних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рекомендацій</a:t>
            </a:r>
            <a:r>
              <a:rPr lang="ru-RU" sz="1800" dirty="0">
                <a:solidFill>
                  <a:schemeClr val="tx1"/>
                </a:solidFill>
              </a:rPr>
              <a:t> про </a:t>
            </a:r>
            <a:r>
              <a:rPr lang="ru-RU" sz="1800" dirty="0" err="1">
                <a:solidFill>
                  <a:schemeClr val="tx1"/>
                </a:solidFill>
              </a:rPr>
              <a:t>викладання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предметів</a:t>
            </a:r>
            <a:r>
              <a:rPr lang="ru-RU" sz="1800" dirty="0">
                <a:solidFill>
                  <a:schemeClr val="tx1"/>
                </a:solidFill>
              </a:rPr>
              <a:t> у </a:t>
            </a:r>
            <a:r>
              <a:rPr lang="ru-RU" sz="1800" dirty="0" err="1">
                <a:solidFill>
                  <a:schemeClr val="tx1"/>
                </a:solidFill>
              </a:rPr>
              <a:t>загальноосвітніх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закладах у 2018/2019 </a:t>
            </a:r>
            <a:r>
              <a:rPr lang="ru-RU" sz="1800" dirty="0" err="1">
                <a:solidFill>
                  <a:schemeClr val="tx1"/>
                </a:solidFill>
              </a:rPr>
              <a:t>навчальному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році</a:t>
            </a:r>
            <a:r>
              <a:rPr lang="ru-RU" sz="1800" dirty="0">
                <a:solidFill>
                  <a:schemeClr val="tx1"/>
                </a:solidFill>
              </a:rPr>
              <a:t>»</a:t>
            </a:r>
          </a:p>
          <a:p>
            <a:pPr marL="457200" lvl="0" indent="-457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</a:rPr>
              <a:t>Лист </a:t>
            </a:r>
            <a:r>
              <a:rPr lang="ru-RU" sz="1800" dirty="0" err="1">
                <a:solidFill>
                  <a:schemeClr val="tx1"/>
                </a:solidFill>
              </a:rPr>
              <a:t>Міністерства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освіти</a:t>
            </a:r>
            <a:r>
              <a:rPr lang="ru-RU" sz="1800" dirty="0">
                <a:solidFill>
                  <a:schemeClr val="tx1"/>
                </a:solidFill>
              </a:rPr>
              <a:t> і науки </a:t>
            </a:r>
            <a:r>
              <a:rPr lang="ru-RU" sz="1800" dirty="0" err="1">
                <a:solidFill>
                  <a:schemeClr val="tx1"/>
                </a:solidFill>
              </a:rPr>
              <a:t>України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від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uk-UA" sz="1800" dirty="0">
                <a:solidFill>
                  <a:schemeClr val="tx1"/>
                </a:solidFill>
              </a:rPr>
              <a:t>03.07.2019 р. № 1/9-415 «</a:t>
            </a:r>
            <a:r>
              <a:rPr lang="ru-RU" sz="1800" dirty="0" err="1">
                <a:solidFill>
                  <a:schemeClr val="tx1"/>
                </a:solidFill>
              </a:rPr>
              <a:t>Щодо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вивчення</a:t>
            </a:r>
            <a:r>
              <a:rPr lang="ru-RU" sz="1800" dirty="0">
                <a:solidFill>
                  <a:schemeClr val="tx1"/>
                </a:solidFill>
              </a:rPr>
              <a:t> у  закладах </a:t>
            </a:r>
            <a:r>
              <a:rPr lang="ru-RU" sz="1800" dirty="0" err="1">
                <a:solidFill>
                  <a:schemeClr val="tx1"/>
                </a:solidFill>
              </a:rPr>
              <a:t>загальної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середньої</a:t>
            </a:r>
            <a:r>
              <a:rPr lang="ru-RU" sz="1800" dirty="0">
                <a:solidFill>
                  <a:schemeClr val="tx1"/>
                </a:solidFill>
              </a:rPr>
              <a:t>  </a:t>
            </a:r>
            <a:r>
              <a:rPr lang="ru-RU" sz="1800" dirty="0" err="1">
                <a:solidFill>
                  <a:schemeClr val="tx1"/>
                </a:solidFill>
              </a:rPr>
              <a:t>освіти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предметів</a:t>
            </a:r>
            <a:r>
              <a:rPr lang="ru-RU" sz="1800" dirty="0">
                <a:solidFill>
                  <a:schemeClr val="tx1"/>
                </a:solidFill>
              </a:rPr>
              <a:t>  у 2019/2020 </a:t>
            </a:r>
            <a:r>
              <a:rPr lang="ru-RU" sz="1800" dirty="0" err="1">
                <a:solidFill>
                  <a:schemeClr val="tx1"/>
                </a:solidFill>
              </a:rPr>
              <a:t>навчальному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році</a:t>
            </a:r>
            <a:r>
              <a:rPr lang="ru-RU" sz="1800" dirty="0">
                <a:solidFill>
                  <a:schemeClr val="tx1"/>
                </a:solidFill>
              </a:rPr>
              <a:t>»</a:t>
            </a:r>
          </a:p>
          <a:p>
            <a:pPr marL="457200" indent="-457200" algn="l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800" dirty="0">
              <a:solidFill>
                <a:schemeClr val="accent3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l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55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303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080119"/>
          </a:xfrm>
        </p:spPr>
        <p:txBody>
          <a:bodyPr>
            <a:normAutofit/>
          </a:bodyPr>
          <a:lstStyle/>
          <a:p>
            <a:r>
              <a:rPr lang="uk-UA" sz="4000" i="1" dirty="0">
                <a:solidFill>
                  <a:schemeClr val="accent6">
                    <a:lumMod val="50000"/>
                  </a:schemeClr>
                </a:solidFill>
              </a:rPr>
              <a:t>Завдання</a:t>
            </a:r>
            <a:endParaRPr lang="en-US" sz="40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79512" y="1772816"/>
            <a:ext cx="8784976" cy="4752528"/>
          </a:xfrm>
        </p:spPr>
        <p:txBody>
          <a:bodyPr>
            <a:normAutofit/>
          </a:bodyPr>
          <a:lstStyle/>
          <a:p>
            <a:pPr algn="just"/>
            <a:r>
              <a:rPr lang="ru-RU" sz="2800" dirty="0" err="1">
                <a:solidFill>
                  <a:schemeClr val="tx1"/>
                </a:solidFill>
              </a:rPr>
              <a:t>Шановні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колеги</a:t>
            </a:r>
            <a:r>
              <a:rPr lang="ru-RU" sz="2800" dirty="0">
                <a:solidFill>
                  <a:schemeClr val="tx1"/>
                </a:solidFill>
              </a:rPr>
              <a:t>. Прошу за </a:t>
            </a:r>
            <a:r>
              <a:rPr lang="ru-RU" sz="2800" dirty="0" err="1">
                <a:solidFill>
                  <a:schemeClr val="tx1"/>
                </a:solidFill>
              </a:rPr>
              <a:t>посиланням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ознайомитися</a:t>
            </a:r>
            <a:r>
              <a:rPr lang="ru-RU" sz="2800" dirty="0">
                <a:solidFill>
                  <a:schemeClr val="tx1"/>
                </a:solidFill>
              </a:rPr>
              <a:t> з проектом Державного стандарту </a:t>
            </a:r>
            <a:r>
              <a:rPr lang="ru-RU" sz="2800" dirty="0" err="1">
                <a:solidFill>
                  <a:schemeClr val="tx1"/>
                </a:solidFill>
              </a:rPr>
              <a:t>базової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середньої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освіти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en-US" sz="2800" u="sng"/>
              <a:t>https://mon.gov.ua/ua/osvita/zagalna-serednya-osvita/nova-ukrayinska-shkola/derzhavnij-standart-bazovoyi-serednoyi-osviti</a:t>
            </a:r>
            <a:r>
              <a:rPr lang="ru-RU" sz="2800"/>
              <a:t> </a:t>
            </a:r>
            <a:r>
              <a:rPr lang="ru-RU" sz="2800" dirty="0" err="1">
                <a:solidFill>
                  <a:schemeClr val="tx1"/>
                </a:solidFill>
              </a:rPr>
              <a:t>Зверніть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увагу</a:t>
            </a:r>
            <a:r>
              <a:rPr lang="ru-RU" sz="2800" dirty="0">
                <a:solidFill>
                  <a:schemeClr val="tx1"/>
                </a:solidFill>
              </a:rPr>
              <a:t> на Мету </a:t>
            </a:r>
            <a:r>
              <a:rPr lang="ru-RU" sz="2800" dirty="0" err="1">
                <a:solidFill>
                  <a:schemeClr val="tx1"/>
                </a:solidFill>
              </a:rPr>
              <a:t>природничої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освітньої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галузі</a:t>
            </a:r>
            <a:r>
              <a:rPr lang="ru-RU" sz="2800" dirty="0">
                <a:solidFill>
                  <a:schemeClr val="tx1"/>
                </a:solidFill>
              </a:rPr>
              <a:t> та </a:t>
            </a:r>
            <a:r>
              <a:rPr lang="ru-RU" sz="2800" dirty="0" err="1">
                <a:solidFill>
                  <a:schemeClr val="tx1"/>
                </a:solidFill>
              </a:rPr>
              <a:t>Вимогами</a:t>
            </a:r>
            <a:r>
              <a:rPr lang="ru-RU" sz="2800" dirty="0">
                <a:solidFill>
                  <a:schemeClr val="tx1"/>
                </a:solidFill>
              </a:rPr>
              <a:t> до </a:t>
            </a:r>
            <a:r>
              <a:rPr lang="ru-RU" sz="2800" dirty="0" err="1">
                <a:solidFill>
                  <a:schemeClr val="tx1"/>
                </a:solidFill>
              </a:rPr>
              <a:t>обов’язкових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очікувних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результатів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навчання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учнів</a:t>
            </a:r>
            <a:r>
              <a:rPr lang="ru-RU" sz="2800" dirty="0">
                <a:solidFill>
                  <a:schemeClr val="tx1"/>
                </a:solidFill>
              </a:rPr>
              <a:t> з </a:t>
            </a:r>
            <a:r>
              <a:rPr lang="ru-RU" sz="2800" dirty="0" err="1">
                <a:solidFill>
                  <a:schemeClr val="tx1"/>
                </a:solidFill>
              </a:rPr>
              <a:t>природничої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освітньої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галузі</a:t>
            </a:r>
            <a:r>
              <a:rPr lang="ru-RU" sz="2800" dirty="0">
                <a:solidFill>
                  <a:schemeClr val="tx1"/>
                </a:solidFill>
              </a:rPr>
              <a:t> (</a:t>
            </a:r>
            <a:r>
              <a:rPr lang="ru-RU" sz="2800" dirty="0" err="1">
                <a:solidFill>
                  <a:schemeClr val="tx1"/>
                </a:solidFill>
              </a:rPr>
              <a:t>Додаток</a:t>
            </a:r>
            <a:r>
              <a:rPr lang="ru-RU" sz="2800" dirty="0">
                <a:solidFill>
                  <a:schemeClr val="tx1"/>
                </a:solidFill>
              </a:rPr>
              <a:t> 10).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915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/>
              <a:t>Жак </a:t>
            </a:r>
            <a:r>
              <a:rPr lang="uk-UA" b="1" i="1" dirty="0" err="1"/>
              <a:t>Делор</a:t>
            </a:r>
            <a:r>
              <a:rPr lang="uk-UA" dirty="0"/>
              <a:t>  «Освіта: прихований скарб»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24288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428992" y="2828836"/>
            <a:ext cx="53578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E36C0A"/>
                </a:solidFill>
                <a:latin typeface="Roboto-Regular"/>
                <a:ea typeface="Times New Roman" pitchFamily="18" charset="0"/>
                <a:cs typeface="Times New Roman" pitchFamily="18" charset="0"/>
              </a:rPr>
              <a:t>Навчитися пізнавати,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E36C0A"/>
                </a:solidFill>
                <a:latin typeface="Roboto-Regular"/>
                <a:ea typeface="Times New Roman" pitchFamily="18" charset="0"/>
                <a:cs typeface="Times New Roman" pitchFamily="18" charset="0"/>
              </a:rPr>
              <a:t>Навчитися працювати,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E36C0A"/>
                </a:solidFill>
                <a:latin typeface="Roboto-Regular"/>
                <a:ea typeface="Times New Roman" pitchFamily="18" charset="0"/>
                <a:cs typeface="Times New Roman" pitchFamily="18" charset="0"/>
              </a:rPr>
              <a:t>Навчитися жити разом,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E36C0A"/>
                </a:solidFill>
                <a:latin typeface="Roboto-Regular"/>
                <a:ea typeface="Times New Roman" pitchFamily="18" charset="0"/>
                <a:cs typeface="Times New Roman" pitchFamily="18" charset="0"/>
              </a:rPr>
              <a:t>Навчитися жити.</a:t>
            </a:r>
            <a:endParaRPr lang="uk-UA" sz="3200" b="1" i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204135" cy="566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43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потрібно змінювати школу? </a:t>
            </a:r>
            <a:br>
              <a:rPr lang="uk-UA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0" hangingPunct="0">
              <a:buNone/>
              <a:defRPr/>
            </a:pPr>
            <a:r>
              <a:rPr lang="uk-UA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Час, що наближається, це час розумового працівника, який крім формальної освіти має  володіти вміннями практичного застосування знань та навичок безперервного навчання.</a:t>
            </a:r>
            <a:endParaRPr lang="ru-RU" sz="3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algn="r" eaLnBrk="0" hangingPunct="0">
              <a:buNone/>
              <a:defRPr/>
            </a:pPr>
            <a:r>
              <a:rPr lang="uk-UA" sz="36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Петер </a:t>
            </a:r>
            <a:r>
              <a:rPr lang="uk-UA" sz="3600" i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Дрюкер</a:t>
            </a:r>
            <a:endParaRPr lang="uk-UA" sz="3600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uk-UA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46" y="620688"/>
            <a:ext cx="8481417" cy="638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371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Що таке стандарт освіти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 </a:t>
            </a:r>
            <a:r>
              <a:rPr lang="ru-RU" sz="40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декларовані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державою </a:t>
            </a:r>
            <a:r>
              <a:rPr lang="ru-RU" sz="4000" b="1" i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обов’язкових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початкової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базової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старшої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 descr="http://nus.org.ua/wp-content/uploads/2018/02/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14393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1284</Words>
  <Application>Microsoft Office PowerPoint</Application>
  <PresentationFormat>Экран (4:3)</PresentationFormat>
  <Paragraphs>106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Roboto-Regular</vt:lpstr>
      <vt:lpstr>Times New Roman</vt:lpstr>
      <vt:lpstr>Wingdings</vt:lpstr>
      <vt:lpstr>Тема Office</vt:lpstr>
      <vt:lpstr>Комунальний вищий навчальний заклад «Вінницька академія неперервної освіти»  ПРОЕКТ ДЕРЖАВНОГО СТАНДАРТУ БАЗОВОЇ СЕРЕДНЬОЇ ОСВІТИ: ОСОБЛИВОСТІ ТА ШЛЯХИ ВПРОВАДЖЕННЯ</vt:lpstr>
      <vt:lpstr>      Уманська Тетяна  Василівна –  завідувач лабораторії  географії та природознавства КВНЗ “Вінницька  академія неперервної освіти”</vt:lpstr>
      <vt:lpstr>Завдання</vt:lpstr>
      <vt:lpstr>Жак Делор  «Освіта: прихований скарб»</vt:lpstr>
      <vt:lpstr>Презентация PowerPoint</vt:lpstr>
      <vt:lpstr>Чому потрібно змінювати школу?  </vt:lpstr>
      <vt:lpstr>Презентация PowerPoint</vt:lpstr>
      <vt:lpstr>Що таке стандарт освіти</vt:lpstr>
      <vt:lpstr>Презентация PowerPoint</vt:lpstr>
      <vt:lpstr>Мета базової середньої освіти - </vt:lpstr>
      <vt:lpstr>СТРУКТУРА ШКОЛИ</vt:lpstr>
      <vt:lpstr>КЛЮЧОВІ КОМПЕТЕНТНОСТІ</vt:lpstr>
      <vt:lpstr>НАСКРІЗНІ ВМІННЯ</vt:lpstr>
      <vt:lpstr>Мета природничої галузі</vt:lpstr>
      <vt:lpstr> Вимоги до обов'язкових результатів навчання  здобувачів освіти з природничої освітньої галузі </vt:lpstr>
      <vt:lpstr>Що повинен вміти вчитель, щоб успішно розв’язувати компетентнісний підхід?</vt:lpstr>
      <vt:lpstr>Чого потрібно  остерігатись?</vt:lpstr>
      <vt:lpstr>Завдання для самоконтролю: </vt:lpstr>
      <vt:lpstr>Практична робота</vt:lpstr>
      <vt:lpstr>Державний стандарт базової і повної загальної середньої освіти, затверджений Кабінетом Міністрів України (постанова від 23 листопада 2011 р. № 1392)   -Концепція реалізації державної політики у сфері реформування загальної середньої освіти “Нова українська школа” -Типова освітня програма закладів загальної середньої освіти II ступеня, затверджена Міністерством освіти і науки України (наказ від 20.04.2018 № 405)  -Типова освітня програма закладів загальної середньої освіти IІI ступеня, затверджена Міністерством освіти і науки України (наказ від 20.04.2018 № 408)  </vt:lpstr>
      <vt:lpstr>Список рекомендованих джерел</vt:lpstr>
      <vt:lpstr>Список рекомендованих джерел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НОВОГО ДЕРЖАВНОГО СТАНДАРТУ ПОЧАТКОВОЇ ЗАГАЛЬНОЇ СЕРЕДНЬОЇ ОСВІТИ: ОСОБЛИВОСТІ ТА ШЛЯХИ ВПРОВАДЖЕННЯ</dc:title>
  <dc:creator>kafedra</dc:creator>
  <cp:lastModifiedBy>Користувач</cp:lastModifiedBy>
  <cp:revision>105</cp:revision>
  <dcterms:created xsi:type="dcterms:W3CDTF">2017-07-10T08:53:48Z</dcterms:created>
  <dcterms:modified xsi:type="dcterms:W3CDTF">2021-08-19T17:16:28Z</dcterms:modified>
</cp:coreProperties>
</file>